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69" r:id="rId2"/>
    <p:sldId id="270" r:id="rId3"/>
    <p:sldId id="271" r:id="rId4"/>
    <p:sldId id="272" r:id="rId5"/>
    <p:sldId id="273" r:id="rId6"/>
    <p:sldId id="274" r:id="rId7"/>
    <p:sldId id="265" r:id="rId8"/>
  </p:sldIdLst>
  <p:sldSz cx="9144000" cy="5143500" type="screen16x9"/>
  <p:notesSz cx="6858000" cy="9144000"/>
  <p:embeddedFontLst>
    <p:embeddedFont>
      <p:font typeface="Sawarabi Mincho" panose="020B0600070205080204" charset="-128"/>
      <p:regular r:id="rId10"/>
    </p:embeddedFont>
    <p:embeddedFont>
      <p:font typeface="Meiryo" panose="020B0604030504040204" pitchFamily="50" charset="-128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98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dfbcb55f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dfbcb55ff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dfbcb55f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dfbcb55f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【課題：重要】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dfbcb55ff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dfbcb55ff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dfbcb55ff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dfbcb55ff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fbcb55ff_6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fbcb55ff_6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dfbcb55f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dfbcb55ff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dfbcb55ff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dfbcb55ff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Meiryo"/>
              <a:buNone/>
              <a:defRPr>
                <a:latin typeface="Meiryo"/>
                <a:ea typeface="Meiryo"/>
                <a:cs typeface="Meiryo"/>
                <a:sym typeface="Meiry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eiryo"/>
              <a:buChar char="●"/>
              <a:defRPr>
                <a:latin typeface="Meiryo"/>
                <a:ea typeface="Meiryo"/>
                <a:cs typeface="Meiryo"/>
                <a:sym typeface="Meiry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8750" y="164450"/>
            <a:ext cx="1172400" cy="4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ctrTitle"/>
          </p:nvPr>
        </p:nvSpPr>
        <p:spPr>
          <a:xfrm>
            <a:off x="249150" y="1313225"/>
            <a:ext cx="8520600" cy="23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400">
                <a:latin typeface="Sawarabi Mincho"/>
                <a:ea typeface="Sawarabi Mincho"/>
                <a:cs typeface="Sawarabi Mincho"/>
                <a:sym typeface="Sawarabi Mincho"/>
              </a:rPr>
              <a:t>Is it real ?</a:t>
            </a:r>
            <a:endParaRPr sz="4400">
              <a:latin typeface="Sawarabi Mincho"/>
              <a:ea typeface="Sawarabi Mincho"/>
              <a:cs typeface="Sawarabi Mincho"/>
              <a:sym typeface="Sawarabi Minch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400">
                <a:latin typeface="Sawarabi Mincho"/>
                <a:ea typeface="Sawarabi Mincho"/>
                <a:cs typeface="Sawarabi Mincho"/>
                <a:sym typeface="Sawarabi Mincho"/>
              </a:rPr>
              <a:t>In Japan, if we swim in the sea, ghost take us into the sea. </a:t>
            </a:r>
            <a:endParaRPr sz="4400">
              <a:latin typeface="Sawarabi Mincho"/>
              <a:ea typeface="Sawarabi Mincho"/>
              <a:cs typeface="Sawarabi Mincho"/>
              <a:sym typeface="Sawarabi Mincho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1"/>
          </p:nvPr>
        </p:nvSpPr>
        <p:spPr>
          <a:xfrm>
            <a:off x="1846500" y="251575"/>
            <a:ext cx="54510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rgbClr val="D9D9D9"/>
                </a:solidFill>
              </a:rPr>
              <a:t>Space Apps Challenge Kushimoto 2020</a:t>
            </a:r>
            <a:endParaRPr sz="2100">
              <a:solidFill>
                <a:srgbClr val="D9D9D9"/>
              </a:solidFill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1409400" y="3877600"/>
            <a:ext cx="6325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lt1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team name : </a:t>
            </a:r>
            <a:r>
              <a:rPr lang="ja" sz="2700" b="1">
                <a:solidFill>
                  <a:schemeClr val="lt1"/>
                </a:solidFill>
                <a:latin typeface="Sawarabi Mincho"/>
                <a:ea typeface="Sawarabi Mincho"/>
                <a:cs typeface="Sawarabi Mincho"/>
                <a:sym typeface="Sawarabi Mincho"/>
              </a:rPr>
              <a:t>RiGanRyu</a:t>
            </a:r>
            <a:endParaRPr sz="2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lt1"/>
                </a:solidFill>
              </a:rPr>
              <a:t>Taniguchi,Koyama,Ito,Niki,Hatashita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2500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ja" sz="25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ja" sz="1600" dirty="0"/>
              <a:t>Are most accidents while swimming in the ocean caused by rip currents?</a:t>
            </a:r>
            <a:endParaRPr sz="1600" dirty="0"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ja" sz="25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ja" sz="25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ypothesis</a:t>
            </a:r>
            <a:endParaRPr sz="25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>
              <a:buClr>
                <a:schemeClr val="dk1"/>
              </a:buClr>
              <a:buSzPts val="1100"/>
              <a:buNone/>
            </a:pPr>
            <a:r>
              <a:rPr lang="ja" sz="21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'Away-from-shore currents are a pretty dangerous phenomenon, not just for the </a:t>
            </a:r>
            <a:r>
              <a:rPr lang="en-US" altLang="ja" sz="21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Bon holidays</a:t>
            </a:r>
            <a:r>
              <a:rPr lang="ja" sz="21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.'</a:t>
            </a:r>
            <a:endParaRPr sz="21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ja" sz="25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ja" sz="25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upporting data</a:t>
            </a:r>
            <a:endParaRPr lang="en-US" altLang="ja" sz="25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>
              <a:buClr>
                <a:schemeClr val="dk1"/>
              </a:buClr>
              <a:buSzPts val="1100"/>
              <a:buNone/>
            </a:pPr>
            <a:r>
              <a:rPr lang="en-US" altLang="ja" sz="17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ja" sz="17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Number of water-related accidents and fatalities in Japan</a:t>
            </a:r>
            <a:br>
              <a:rPr lang="en-US" altLang="ja" sz="17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ja" sz="17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ja" sz="17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the number of lifesavers on the ground and Proportion of breakaway flows among the causes</a:t>
            </a:r>
            <a:endParaRPr sz="17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5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2. </a:t>
            </a:r>
            <a:r>
              <a:rPr lang="en-US" altLang="ja" sz="1600" dirty="0"/>
              <a:t>Are most accidents while swimming in the ocean caused by rip currents?</a:t>
            </a:r>
            <a:endParaRPr sz="1600"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ja" dirty="0"/>
              <a:t>Data 1: Number of water-related accidents and fatalities in Japan</a:t>
            </a:r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3</a:t>
            </a:fld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l="63728" t="29329" r="11550" b="11561"/>
          <a:stretch/>
        </p:blipFill>
        <p:spPr>
          <a:xfrm>
            <a:off x="412704" y="1949030"/>
            <a:ext cx="4159296" cy="310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l="63729" t="30223" r="11408" b="9774"/>
          <a:stretch/>
        </p:blipFill>
        <p:spPr>
          <a:xfrm>
            <a:off x="4774008" y="1949030"/>
            <a:ext cx="4159296" cy="31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ja-JP" dirty="0"/>
              <a:t>2. </a:t>
            </a:r>
            <a:r>
              <a:rPr lang="en-US" altLang="ja" sz="1600" dirty="0"/>
              <a:t>Are most accidents while swimming in the ocean caused by rip currents?</a:t>
            </a:r>
            <a:endParaRPr sz="1600"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ja" dirty="0"/>
              <a:t>Data 2: Number of lifesaver rescues and the percentage of cases attributed to off-shore currents</a:t>
            </a:r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4</a:t>
            </a:fld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l="64418" t="30411" r="12160" b="13332"/>
          <a:stretch/>
        </p:blipFill>
        <p:spPr>
          <a:xfrm>
            <a:off x="372332" y="1963613"/>
            <a:ext cx="4120973" cy="309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 l="64976" t="32890" r="12523" b="14221"/>
          <a:stretch/>
        </p:blipFill>
        <p:spPr>
          <a:xfrm>
            <a:off x="4583108" y="1890968"/>
            <a:ext cx="4309824" cy="316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3. </a:t>
            </a:r>
            <a:r>
              <a:rPr lang="en-US" altLang="ja" dirty="0"/>
              <a:t>Our app will be solved these.</a:t>
            </a:r>
            <a:endParaRPr dirty="0"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altLang="ja" dirty="0"/>
              <a:t>Target</a:t>
            </a:r>
          </a:p>
          <a:p>
            <a:pPr lvl="1" indent="-393700">
              <a:spcBef>
                <a:spcPts val="0"/>
              </a:spcBef>
              <a:buSzPts val="2600"/>
              <a:buAutoNum type="arabicPeriod"/>
            </a:pPr>
            <a:r>
              <a:rPr lang="en-US" altLang="ja" sz="1800" dirty="0"/>
              <a:t>A swimmer in the sea</a:t>
            </a:r>
          </a:p>
          <a:p>
            <a:pPr lvl="1" indent="-393700">
              <a:spcBef>
                <a:spcPts val="0"/>
              </a:spcBef>
              <a:buSzPts val="2600"/>
              <a:buAutoNum type="arabicPeriod"/>
            </a:pPr>
            <a:r>
              <a:rPr lang="en-US" altLang="ja" sz="1800" dirty="0"/>
              <a:t>People who are concerned about the dangers.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altLang="ja" dirty="0"/>
              <a:t>What can be solved.</a:t>
            </a:r>
          </a:p>
          <a:p>
            <a:pPr lvl="1" indent="-393700">
              <a:spcBef>
                <a:spcPts val="0"/>
              </a:spcBef>
              <a:buSzPts val="2600"/>
              <a:buAutoNum type="arabicPeriod"/>
            </a:pPr>
            <a:r>
              <a:rPr lang="en-US" altLang="ja" sz="1800" dirty="0"/>
              <a:t>You can learn about the dangers in advance.</a:t>
            </a:r>
          </a:p>
          <a:p>
            <a:pPr lvl="1" indent="-393700">
              <a:spcBef>
                <a:spcPts val="0"/>
              </a:spcBef>
              <a:buSzPts val="2600"/>
              <a:buAutoNum type="arabicPeriod"/>
            </a:pPr>
            <a:r>
              <a:rPr lang="en-US" altLang="ja" sz="1800" dirty="0"/>
              <a:t>Remove psychological anxiety.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altLang="ja" dirty="0"/>
              <a:t>Function</a:t>
            </a:r>
          </a:p>
          <a:p>
            <a:pPr lvl="1" indent="-393700">
              <a:spcBef>
                <a:spcPts val="0"/>
              </a:spcBef>
              <a:buSzPts val="2600"/>
              <a:buAutoNum type="arabicPeriod"/>
            </a:pPr>
            <a:r>
              <a:rPr lang="en-US" altLang="ja" sz="1800" dirty="0"/>
              <a:t>Map out the breakaway currents that have occurred in the last 24 hours</a:t>
            </a:r>
          </a:p>
          <a:p>
            <a:pPr lvl="1" indent="-393700">
              <a:spcBef>
                <a:spcPts val="0"/>
              </a:spcBef>
              <a:buSzPts val="2600"/>
              <a:buAutoNum type="arabicPeriod"/>
            </a:pPr>
            <a:r>
              <a:rPr lang="en-US" altLang="ja" sz="1800" dirty="0"/>
              <a:t>I can find out the social networking information corresponding to that location.</a:t>
            </a:r>
            <a:endParaRPr sz="1800"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awarabi Mincho"/>
                <a:ea typeface="Sawarabi Mincho"/>
                <a:cs typeface="Sawarabi Mincho"/>
                <a:sym typeface="Sawarabi Mincho"/>
              </a:rPr>
              <a:t>Frontend</a:t>
            </a:r>
            <a:endParaRPr>
              <a:latin typeface="Sawarabi Mincho"/>
              <a:ea typeface="Sawarabi Mincho"/>
              <a:cs typeface="Sawarabi Mincho"/>
              <a:sym typeface="Sawarabi Mincho"/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6</a:t>
            </a:fld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025" y="1197600"/>
            <a:ext cx="213466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60" y="1162450"/>
            <a:ext cx="213466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/>
          <p:nvPr/>
        </p:nvSpPr>
        <p:spPr>
          <a:xfrm>
            <a:off x="229625" y="1278225"/>
            <a:ext cx="1576800" cy="1584300"/>
          </a:xfrm>
          <a:prstGeom prst="wedgeRectCallout">
            <a:avLst>
              <a:gd name="adj1" fmla="val 59218"/>
              <a:gd name="adj2" fmla="val -2149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Beach Info:</a:t>
            </a:r>
            <a:endParaRPr/>
          </a:p>
          <a:p>
            <a:pPr marL="179999" lvl="0" indent="-1661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ja" sz="1200"/>
              <a:t>name</a:t>
            </a:r>
            <a:endParaRPr sz="1200"/>
          </a:p>
          <a:p>
            <a:pPr marL="179999" lvl="0" indent="-1661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ja" sz="1200"/>
              <a:t>the number </a:t>
            </a:r>
            <a:br>
              <a:rPr lang="ja" sz="1200"/>
            </a:br>
            <a:r>
              <a:rPr lang="ja" sz="1200"/>
              <a:t>of rip currents</a:t>
            </a:r>
            <a:endParaRPr sz="1200"/>
          </a:p>
          <a:p>
            <a:pPr marL="180975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ja" sz="1200"/>
              <a:t>the average risk of the rip currents</a:t>
            </a:r>
            <a:endParaRPr sz="1200"/>
          </a:p>
        </p:txBody>
      </p:sp>
      <p:sp>
        <p:nvSpPr>
          <p:cNvPr id="214" name="Google Shape;214;p31"/>
          <p:cNvSpPr/>
          <p:nvPr/>
        </p:nvSpPr>
        <p:spPr>
          <a:xfrm>
            <a:off x="229625" y="3305875"/>
            <a:ext cx="1576800" cy="1584300"/>
          </a:xfrm>
          <a:prstGeom prst="wedgeRectCallout">
            <a:avLst>
              <a:gd name="adj1" fmla="val 59218"/>
              <a:gd name="adj2" fmla="val -2149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Tweets: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In this section, users can see tweets about beaches.</a:t>
            </a:r>
            <a:endParaRPr sz="1200"/>
          </a:p>
        </p:txBody>
      </p:sp>
      <p:sp>
        <p:nvSpPr>
          <p:cNvPr id="215" name="Google Shape;215;p31"/>
          <p:cNvSpPr/>
          <p:nvPr/>
        </p:nvSpPr>
        <p:spPr>
          <a:xfrm>
            <a:off x="7015100" y="1550035"/>
            <a:ext cx="1935900" cy="3116100"/>
          </a:xfrm>
          <a:prstGeom prst="wedgeRectCallout">
            <a:avLst>
              <a:gd name="adj1" fmla="val -65693"/>
              <a:gd name="adj2" fmla="val -2213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1"/>
                </a:solidFill>
              </a:rPr>
              <a:t>As it shrinks in size, rep currents info can be seen with the below risk levels.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ja" sz="1500">
                <a:solidFill>
                  <a:schemeClr val="dk1"/>
                </a:solidFill>
              </a:rPr>
              <a:t>Very Low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ja" sz="1500">
                <a:solidFill>
                  <a:schemeClr val="dk1"/>
                </a:solidFill>
              </a:rPr>
              <a:t>Low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ja" sz="1500">
                <a:solidFill>
                  <a:schemeClr val="dk1"/>
                </a:solidFill>
              </a:rPr>
              <a:t>Medium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ja" sz="1500">
                <a:solidFill>
                  <a:schemeClr val="dk1"/>
                </a:solidFill>
              </a:rPr>
              <a:t>High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ja" sz="1500">
                <a:solidFill>
                  <a:schemeClr val="dk1"/>
                </a:solidFill>
              </a:rPr>
              <a:t>Very High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Backend</a:t>
            </a:r>
            <a:endParaRPr dirty="0"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7</a:t>
            </a:fld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566200" y="1447975"/>
            <a:ext cx="14961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75" y="1380400"/>
            <a:ext cx="816900" cy="8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364025" y="2299950"/>
            <a:ext cx="19734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dirty="0">
                <a:solidFill>
                  <a:schemeClr val="lt1"/>
                </a:solidFill>
              </a:rPr>
              <a:t>Specific beaches.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dirty="0">
                <a:solidFill>
                  <a:schemeClr val="lt1"/>
                </a:solidFill>
              </a:rPr>
              <a:t>Decidedly, the range of that range.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dirty="0">
                <a:solidFill>
                  <a:schemeClr val="lt1"/>
                </a:solidFill>
              </a:rPr>
              <a:t>Collecting Images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450" y="1252975"/>
            <a:ext cx="987850" cy="10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>
            <a:stCxn id="127" idx="3"/>
            <a:endCxn id="129" idx="1"/>
          </p:cNvCxnSpPr>
          <p:nvPr/>
        </p:nvCxnSpPr>
        <p:spPr>
          <a:xfrm>
            <a:off x="1260475" y="1788850"/>
            <a:ext cx="14799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2"/>
          <p:cNvSpPr txBox="1"/>
          <p:nvPr/>
        </p:nvSpPr>
        <p:spPr>
          <a:xfrm>
            <a:off x="2594825" y="2379550"/>
            <a:ext cx="16269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dirty="0">
                <a:solidFill>
                  <a:schemeClr val="lt1"/>
                </a:solidFill>
              </a:rPr>
              <a:t>M</a:t>
            </a:r>
            <a:r>
              <a:rPr lang="en-US" altLang="ja-JP" dirty="0">
                <a:solidFill>
                  <a:schemeClr val="lt1"/>
                </a:solidFill>
              </a:rPr>
              <a:t>L</a:t>
            </a:r>
            <a:r>
              <a:rPr lang="en-US" altLang="ja" dirty="0">
                <a:solidFill>
                  <a:schemeClr val="lt1"/>
                </a:solidFill>
              </a:rPr>
              <a:t> determines</a:t>
            </a:r>
            <a:r>
              <a:rPr lang="ja-JP" altLang="en-US" dirty="0">
                <a:solidFill>
                  <a:schemeClr val="lt1"/>
                </a:solidFill>
              </a:rPr>
              <a:t> </a:t>
            </a:r>
            <a:r>
              <a:rPr lang="en-US" altLang="ja-JP" dirty="0">
                <a:solidFill>
                  <a:schemeClr val="lt1"/>
                </a:solidFill>
              </a:rPr>
              <a:t>a rip</a:t>
            </a:r>
            <a:r>
              <a:rPr lang="en-US" altLang="ja" dirty="0">
                <a:solidFill>
                  <a:schemeClr val="lt1"/>
                </a:solidFill>
              </a:rPr>
              <a:t> currents and  the danger level.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32" name="Google Shape;132;p22"/>
          <p:cNvCxnSpPr>
            <a:endCxn id="133" idx="1"/>
          </p:cNvCxnSpPr>
          <p:nvPr/>
        </p:nvCxnSpPr>
        <p:spPr>
          <a:xfrm>
            <a:off x="3728375" y="1788850"/>
            <a:ext cx="719700" cy="15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22"/>
          <p:cNvSpPr/>
          <p:nvPr/>
        </p:nvSpPr>
        <p:spPr>
          <a:xfrm>
            <a:off x="4448075" y="1416250"/>
            <a:ext cx="776400" cy="776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json</a:t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6008975" y="987850"/>
            <a:ext cx="1180800" cy="161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APP</a:t>
            </a:r>
            <a:endParaRPr/>
          </a:p>
        </p:txBody>
      </p:sp>
      <p:cxnSp>
        <p:nvCxnSpPr>
          <p:cNvPr id="135" name="Google Shape;135;p22"/>
          <p:cNvCxnSpPr>
            <a:stCxn id="133" idx="3"/>
            <a:endCxn id="134" idx="1"/>
          </p:cNvCxnSpPr>
          <p:nvPr/>
        </p:nvCxnSpPr>
        <p:spPr>
          <a:xfrm rot="10800000" flipH="1">
            <a:off x="5224475" y="1796650"/>
            <a:ext cx="784500" cy="7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0525" y="4052075"/>
            <a:ext cx="987850" cy="93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2"/>
          <p:cNvCxnSpPr>
            <a:stCxn id="136" idx="0"/>
          </p:cNvCxnSpPr>
          <p:nvPr/>
        </p:nvCxnSpPr>
        <p:spPr>
          <a:xfrm rot="10800000" flipH="1">
            <a:off x="3234450" y="3396875"/>
            <a:ext cx="8700" cy="655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2"/>
          <p:cNvSpPr txBox="1"/>
          <p:nvPr/>
        </p:nvSpPr>
        <p:spPr>
          <a:xfrm>
            <a:off x="650338" y="3619995"/>
            <a:ext cx="1973400" cy="138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dirty="0">
                <a:solidFill>
                  <a:schemeClr val="lt1"/>
                </a:solidFill>
              </a:rPr>
              <a:t>Learning with coastal data showing the characteristics of the off-shore currents (sand flowing out to sea)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7009" y="2782475"/>
            <a:ext cx="1589325" cy="1883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6520264" y="4663217"/>
            <a:ext cx="248353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800" dirty="0">
                <a:highlight>
                  <a:schemeClr val="lt1"/>
                </a:highlight>
              </a:rPr>
              <a:t>Ref: </a:t>
            </a:r>
            <a:r>
              <a:rPr lang="ja" sz="800" dirty="0">
                <a:highlight>
                  <a:schemeClr val="lt1"/>
                </a:highlight>
              </a:rPr>
              <a:t>OBSERVATION OF RIP CURRENTS BY SYNTHETIC APERTURE RADAR</a:t>
            </a:r>
            <a:endParaRPr sz="800" dirty="0">
              <a:highlight>
                <a:schemeClr val="lt1"/>
              </a:highlight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4743600" y="3846325"/>
            <a:ext cx="19734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dirty="0">
                <a:solidFill>
                  <a:schemeClr val="lt1"/>
                </a:solidFill>
              </a:rPr>
              <a:t>When a rip current occurs, a tooth pattern develops. </a:t>
            </a:r>
            <a:r>
              <a:rPr lang="ja" dirty="0">
                <a:solidFill>
                  <a:schemeClr val="lt1"/>
                </a:solidFill>
              </a:rPr>
              <a:t>。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368</Words>
  <Application>Microsoft Office PowerPoint</Application>
  <PresentationFormat>画面に合わせる (16:9)</PresentationFormat>
  <Paragraphs>56</Paragraphs>
  <Slides>7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Arial</vt:lpstr>
      <vt:lpstr>Meiryo</vt:lpstr>
      <vt:lpstr>Sawarabi Mincho</vt:lpstr>
      <vt:lpstr>Simple Light</vt:lpstr>
      <vt:lpstr>Is it real ? In Japan, if we swim in the sea, ghost take us into the sea. </vt:lpstr>
      <vt:lpstr>1. Are most accidents while swimming in the ocean caused by rip currents?</vt:lpstr>
      <vt:lpstr>2. Are most accidents while swimming in the ocean caused by rip currents?</vt:lpstr>
      <vt:lpstr>2. Are most accidents while swimming in the ocean caused by rip currents?</vt:lpstr>
      <vt:lpstr>3. Our app will be solved these.</vt:lpstr>
      <vt:lpstr>Frontend</vt:lpstr>
      <vt:lpstr>Backend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it real ? In Japan, if we swim in the sea, ghost take us into the sea. </dc:title>
  <cp:lastModifiedBy>谷口 洋平 (Taniguchi Yohei)</cp:lastModifiedBy>
  <cp:revision>4</cp:revision>
  <dcterms:modified xsi:type="dcterms:W3CDTF">2020-10-04T10:57:23Z</dcterms:modified>
</cp:coreProperties>
</file>